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341" r:id="rId3"/>
    <p:sldId id="343" r:id="rId4"/>
    <p:sldId id="345" r:id="rId5"/>
    <p:sldId id="349" r:id="rId6"/>
    <p:sldId id="351" r:id="rId7"/>
    <p:sldId id="346" r:id="rId8"/>
    <p:sldId id="354" r:id="rId9"/>
    <p:sldId id="355" r:id="rId10"/>
    <p:sldId id="357" r:id="rId11"/>
    <p:sldId id="35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83" autoAdjust="0"/>
    <p:restoredTop sz="94660"/>
  </p:normalViewPr>
  <p:slideViewPr>
    <p:cSldViewPr>
      <p:cViewPr>
        <p:scale>
          <a:sx n="76" d="100"/>
          <a:sy n="76" d="100"/>
        </p:scale>
        <p:origin x="-13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7C3B77D-3EF8-4D1D-9396-10B52746B180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3067B37-6D4A-4C96-9625-32FA1974AC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945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EE2FA-9246-4F96-A1CE-9077D2C8112F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1F5BD-E870-4867-A478-8AB9D2E23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6D89A-1EDC-4165-938E-AB84C7C48ADC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1BCCC-4B8D-4B5F-810D-25F7104719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02B40-7CF5-4BB3-90D7-3972B118275B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76A96-64AD-43F2-99F3-7F37BC066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18117-CEC7-4254-88B6-2761AF2269DE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551F-4FC2-47AC-8301-531122223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15C5B-87B5-4F85-A642-A91D5C026A3C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48649-2160-4160-AE63-054B4EE9C7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EF6CD-A374-476E-925A-89904FC740DD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638EE-45CA-4F92-99CD-96A3EEEF79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0268A-84D1-4862-A4BA-4D01A747DF03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CD24F-1EE8-4675-B30C-1BF5FFFEDE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601D9-458A-4F1D-A79A-4A17B0A981D2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6EE61-299F-4FAA-875F-0DC0EDAF7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EFFAF-2A72-452C-B665-1E772BC7B1AB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24BAD-E4B9-4908-85D3-21E2C85444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8DE27-C755-4BA8-B039-CD3C27662735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523E8-C626-4012-B255-F11B191C75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18F40-DA8C-49E6-AB1C-8D237F0279E5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B089-7603-4447-B2B3-39DD8ED6F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" contrast="-16000"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BF7601-55B3-4D53-A176-BA96B0129578}" type="datetimeFigureOut">
              <a:rPr lang="ru-RU"/>
              <a:pPr>
                <a:defRPr/>
              </a:pPr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CF9821-F863-4E32-98F3-891CCB132B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ru/url?url=http://logos.wikia.com/wiki/Microsoft_Word&amp;rct=j&amp;frm=1&amp;q=&amp;esrc=s&amp;sa=U&amp;ei=eDE6VdWYIMy7sQGhqIHgBA&amp;ved=0CBkQ9QEwAg&amp;usg=AFQjCNGjdfkOlvfvUhhUzcEMQ6cMJ_L4Nw" TargetMode="External"/><Relationship Id="rId13" Type="http://schemas.openxmlformats.org/officeDocument/2006/relationships/image" Target="../media/image12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12" Type="http://schemas.openxmlformats.org/officeDocument/2006/relationships/hyperlink" Target="http://www.google.ru/url?url=http://nominus-media.ru/uslugi/kompyuternaya_grafika_i_veb_animatsiya/&amp;rct=j&amp;frm=1&amp;q=&amp;esrc=s&amp;sa=U&amp;ei=vjE6VczkFYG_sAHktoTQBw&amp;ved=0CBkQ9QEwAg&amp;usg=AFQjCNGys3kUmMfbzRvIvzkJ0vTtMqcRa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ru/url?url=http://rar-games.ru/&amp;rct=j&amp;frm=1&amp;q=&amp;esrc=s&amp;sa=U&amp;ei=FTE6VZLTCceZsgHW0IHwCQ&amp;ved=0CBUQ9QEwAA&amp;usg=AFQjCNHC9f6UHonofvsnQvgNqaloV4GNkg" TargetMode="External"/><Relationship Id="rId11" Type="http://schemas.openxmlformats.org/officeDocument/2006/relationships/image" Target="../media/image11.jpeg"/><Relationship Id="rId5" Type="http://schemas.openxmlformats.org/officeDocument/2006/relationships/image" Target="../media/image8.jpeg"/><Relationship Id="rId10" Type="http://schemas.openxmlformats.org/officeDocument/2006/relationships/hyperlink" Target="http://www.google.ru/url?url=http://nuttywriter.ru/samyye-populyarnyye-sotsialnyye-seti-rossii-i-mira/&amp;rct=j&amp;frm=1&amp;q=&amp;esrc=s&amp;sa=U&amp;ei=mTE6VbD4L8KksAH9ooD4Cw&amp;ved=0CBcQ9QEwAQ&amp;usg=AFQjCNEaqhswdn2amHypGs6BbvkKaTfOVg" TargetMode="External"/><Relationship Id="rId4" Type="http://schemas.openxmlformats.org/officeDocument/2006/relationships/image" Target="../media/image7.jpeg"/><Relationship Id="rId9" Type="http://schemas.openxmlformats.org/officeDocument/2006/relationships/image" Target="../media/image10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ru/url?url=http://logos.wikia.com/wiki/Microsoft_Word&amp;rct=j&amp;frm=1&amp;q=&amp;esrc=s&amp;sa=U&amp;ei=eDE6VdWYIMy7sQGhqIHgBA&amp;ved=0CBkQ9QEwAg&amp;usg=AFQjCNGjdfkOlvfvUhhUzcEMQ6cMJ_L4Nw" TargetMode="External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12" Type="http://schemas.openxmlformats.org/officeDocument/2006/relationships/hyperlink" Target="http://www.google.ru/url?url=http://nominus-media.ru/uslugi/kompyuternaya_grafika_i_veb_animatsiya/&amp;rct=j&amp;frm=1&amp;q=&amp;esrc=s&amp;sa=U&amp;ei=vjE6VczkFYG_sAHktoTQBw&amp;ved=0CBkQ9QEwAg&amp;usg=AFQjCNGys3kUmMfbzRvIvzkJ0vTtMqcRag" TargetMode="External"/><Relationship Id="rId17" Type="http://schemas.openxmlformats.org/officeDocument/2006/relationships/image" Target="../media/image16.jpeg"/><Relationship Id="rId2" Type="http://schemas.openxmlformats.org/officeDocument/2006/relationships/image" Target="../media/image5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ru/url?url=http://rar-games.ru/&amp;rct=j&amp;frm=1&amp;q=&amp;esrc=s&amp;sa=U&amp;ei=FTE6VZLTCceZsgHW0IHwCQ&amp;ved=0CBUQ9QEwAA&amp;usg=AFQjCNHC9f6UHonofvsnQvgNqaloV4GNkg" TargetMode="External"/><Relationship Id="rId11" Type="http://schemas.openxmlformats.org/officeDocument/2006/relationships/image" Target="../media/image11.jpeg"/><Relationship Id="rId5" Type="http://schemas.openxmlformats.org/officeDocument/2006/relationships/image" Target="../media/image8.jpeg"/><Relationship Id="rId15" Type="http://schemas.openxmlformats.org/officeDocument/2006/relationships/image" Target="../media/image14.jpeg"/><Relationship Id="rId10" Type="http://schemas.openxmlformats.org/officeDocument/2006/relationships/hyperlink" Target="http://www.google.ru/url?url=http://nuttywriter.ru/samyye-populyarnyye-sotsialnyye-seti-rossii-i-mira/&amp;rct=j&amp;frm=1&amp;q=&amp;esrc=s&amp;sa=U&amp;ei=mTE6VbD4L8KksAH9ooD4Cw&amp;ved=0CBcQ9QEwAQ&amp;usg=AFQjCNEaqhswdn2amHypGs6BbvkKaTfOVg" TargetMode="External"/><Relationship Id="rId19" Type="http://schemas.openxmlformats.org/officeDocument/2006/relationships/image" Target="../media/image18.jpeg"/><Relationship Id="rId4" Type="http://schemas.openxmlformats.org/officeDocument/2006/relationships/image" Target="../media/image7.jpeg"/><Relationship Id="rId9" Type="http://schemas.openxmlformats.org/officeDocument/2006/relationships/image" Target="../media/image10.jpe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open?id=1fzIw4GGlzNbcGY-6mzonUc0er-h7dr74LDiY1r6xKU8&amp;authuser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214422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sz="3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sz="36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36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Урок информатики</a:t>
            </a:r>
          </a:p>
          <a:p>
            <a:pPr algn="ctr">
              <a:defRPr/>
            </a:pPr>
            <a:r>
              <a:rPr lang="ru-RU" sz="36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10 класс</a:t>
            </a:r>
          </a:p>
          <a:p>
            <a:pPr algn="ctr">
              <a:defRPr/>
            </a:pPr>
            <a:r>
              <a:rPr lang="ru-RU" sz="36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</a:t>
            </a:r>
            <a:r>
              <a:rPr lang="ru-RU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Выбор </a:t>
            </a:r>
            <a:r>
              <a:rPr lang="ru-RU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конфигурации компьютера</a:t>
            </a:r>
            <a:r>
              <a:rPr lang="ru-RU" sz="3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»</a:t>
            </a:r>
            <a:endParaRPr lang="ru-RU" sz="36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ru-RU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ru-RU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E:\МАРИНА ВАРЯ\ЕГОР\Лучшее\image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71750"/>
            <a:ext cx="4383088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347" y="2571744"/>
            <a:ext cx="4819653" cy="375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т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35000" contrast="17000"/>
          </a:blip>
          <a:stretch>
            <a:fillRect/>
          </a:stretch>
        </p:blipFill>
        <p:spPr>
          <a:xfrm rot="20640142">
            <a:off x="222114" y="55427"/>
            <a:ext cx="1544014" cy="1828831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2071670" y="357166"/>
            <a:ext cx="694943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50" normalizeH="0" baseline="0" noProof="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Впишите названия составляющих ПК </a:t>
            </a:r>
            <a:endParaRPr kumimoji="0" lang="ru-RU" sz="4400" b="1" i="0" u="none" strike="noStrike" kern="1200" cap="none" spc="0" normalizeH="0" baseline="0" noProof="0" dirty="0" smtClean="0">
              <a:ln w="11430">
                <a:solidFill>
                  <a:schemeClr val="bg1"/>
                </a:solidFill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http://advanceduser.ru/images/stories/2010/10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571612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http://www.dagbarter.ru/uploads/announcement/249134/531071817feb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14818"/>
            <a:ext cx="214314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6" descr="Современный компьютер может стать настоящим центром &#10;развлечений дома?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571612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http://www.mosfilm.ru/upload/iblock/f7b/f7bcc30c5196dff86c9d41f12be5e0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7644" y="4214818"/>
            <a:ext cx="21590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0" descr="https://encrypted-tbn0.gstatic.com/images?q=tbn:ANd9GcQ5uga5vrFWH4IFKPKYhbZIswL-Niwcu0mq2-1yTIT867n9BwIlp7WQg1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4572008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2" descr="https://encrypted-tbn1.gstatic.com/images?q=tbn:ANd9GcQiscV4_8gPEj0N-4CfIPps1UqTZ-UWjNpg4dF9aOc2Vq_GhTmuxemvaO8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0364" y="2000247"/>
            <a:ext cx="1038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4" descr="https://encrypted-tbn2.gstatic.com/images?q=tbn:ANd9GcT2X0BgdIQVJqk-cBWyxVHroWlOmXvYKU772S_Y_6IO7FDNw0VSVCcDdus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29520" y="2100259"/>
            <a:ext cx="12477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6" descr="https://encrypted-tbn3.gstatic.com/images?q=tbn:ANd9GcQ3b67KWTWMps_GfYEoiTUtngkMe4rCWlvyqtDCpUD3rjstaPcfo3f5dnij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29520" y="4572016"/>
            <a:ext cx="1506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ст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816396">
            <a:off x="136051" y="95886"/>
            <a:ext cx="1357322" cy="1485371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2051720" y="214290"/>
            <a:ext cx="6949436" cy="792163"/>
          </a:xfrm>
        </p:spPr>
        <p:txBody>
          <a:bodyPr/>
          <a:lstStyle/>
          <a:p>
            <a:pPr lvl="0"/>
            <a:r>
              <a:rPr lang="ru-RU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Классификация ПК по назначению</a:t>
            </a:r>
            <a:endParaRPr lang="ru-RU" b="1" dirty="0" smtClean="0">
              <a:ln w="11430"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2051720" y="214290"/>
            <a:ext cx="6949436" cy="792163"/>
          </a:xfrm>
        </p:spPr>
        <p:txBody>
          <a:bodyPr/>
          <a:lstStyle/>
          <a:p>
            <a:pPr lvl="0"/>
            <a:r>
              <a:rPr lang="ru-RU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Определите тему </a:t>
            </a:r>
            <a:br>
              <a:rPr lang="ru-RU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и цель урока</a:t>
            </a:r>
            <a:endParaRPr lang="ru-RU" b="1" dirty="0" smtClean="0">
              <a:ln w="11430">
                <a:solidFill>
                  <a:schemeClr val="bg1"/>
                </a:solidFill>
              </a:ln>
            </a:endParaRPr>
          </a:p>
        </p:txBody>
      </p:sp>
      <p:pic>
        <p:nvPicPr>
          <p:cNvPr id="4099" name="Picture 2" descr="http://advanceduser.ru/images/stories/2010/10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571612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http://www.dagbarter.ru/uploads/announcement/249134/531071817feb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14818"/>
            <a:ext cx="214314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6" descr="Современный компьютер может стать настоящим центром &#10;развлечений дома?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571612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http://www.mosfilm.ru/upload/iblock/f7b/f7bcc30c5196dff86c9d41f12be5e0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7644" y="4214818"/>
            <a:ext cx="21590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0" descr="https://encrypted-tbn0.gstatic.com/images?q=tbn:ANd9GcQ5uga5vrFWH4IFKPKYhbZIswL-Niwcu0mq2-1yTIT867n9BwIlp7WQg1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4572008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2" descr="https://encrypted-tbn1.gstatic.com/images?q=tbn:ANd9GcQiscV4_8gPEj0N-4CfIPps1UqTZ-UWjNpg4dF9aOc2Vq_GhTmuxemvaO8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0364" y="2000247"/>
            <a:ext cx="1038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4" descr="https://encrypted-tbn2.gstatic.com/images?q=tbn:ANd9GcT2X0BgdIQVJqk-cBWyxVHroWlOmXvYKU772S_Y_6IO7FDNw0VSVCcDdus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29520" y="2100259"/>
            <a:ext cx="12477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6" descr="https://encrypted-tbn3.gstatic.com/images?q=tbn:ANd9GcQ3b67KWTWMps_GfYEoiTUtngkMe4rCWlvyqtDCpUD3rjstaPcfo3f5dnij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29520" y="4572016"/>
            <a:ext cx="1506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1071538" y="3568487"/>
            <a:ext cx="2303463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Офисный компьютер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2125" y="3568487"/>
            <a:ext cx="24479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Домашний компьютер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4414" y="6211693"/>
            <a:ext cx="216058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Игровой компьютер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43570" y="6202384"/>
            <a:ext cx="273685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Графический компьютер</a:t>
            </a:r>
          </a:p>
        </p:txBody>
      </p:sp>
      <p:pic>
        <p:nvPicPr>
          <p:cNvPr id="15" name="Рисунок 14" descr="ст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816396">
            <a:off x="136051" y="95886"/>
            <a:ext cx="1357322" cy="1485371"/>
          </a:xfrm>
          <a:prstGeom prst="rect">
            <a:avLst/>
          </a:prstGeom>
        </p:spPr>
      </p:pic>
      <p:pic>
        <p:nvPicPr>
          <p:cNvPr id="20" name="Рисунок 6" descr="3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00298" y="2214554"/>
            <a:ext cx="4462464" cy="335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6" descr="3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20304756">
            <a:off x="5319194" y="4178179"/>
            <a:ext cx="3563888" cy="209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4" descr="1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rot="19833479">
            <a:off x="155564" y="1365155"/>
            <a:ext cx="2956882" cy="2281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7" descr="укнкукк.jp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07192" y="1285860"/>
            <a:ext cx="2236808" cy="281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5" descr="iCAK5DDEW.jpg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500430" y="1428736"/>
            <a:ext cx="2925287" cy="194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5" descr="iCA39Q343.jpg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643042" y="4429132"/>
            <a:ext cx="3071834" cy="219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-214346" y="642918"/>
            <a:ext cx="9572692" cy="785818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defRPr/>
            </a:pPr>
            <a:r>
              <a:rPr lang="ru-RU" sz="4000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«Выбор конфигурации компьютера»</a:t>
            </a:r>
            <a: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практическая работа</a:t>
            </a:r>
            <a:b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000" b="1" spc="5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14282" y="642918"/>
            <a:ext cx="89297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50" normalizeH="0" baseline="0" noProof="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996851"/>
            <a:ext cx="885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dirty="0" smtClean="0">
                <a:solidFill>
                  <a:srgbClr val="C00000"/>
                </a:solidFill>
              </a:rPr>
              <a:t>1. Распределить типы ПК среди пар учеников.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71802" y="2571744"/>
            <a:ext cx="363349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just">
              <a:buFontTx/>
              <a:buAutoNum type="arabicPeriod"/>
            </a:pPr>
            <a:r>
              <a:rPr lang="ru-RU" sz="2000" dirty="0" smtClean="0">
                <a:solidFill>
                  <a:srgbClr val="C00000"/>
                </a:solidFill>
              </a:rPr>
              <a:t>Офисный компьютер</a:t>
            </a:r>
          </a:p>
          <a:p>
            <a:pPr marL="514350" indent="-514350" algn="just">
              <a:buAutoNum type="arabicPeriod"/>
            </a:pPr>
            <a:r>
              <a:rPr lang="ru-RU" sz="2000" dirty="0" smtClean="0">
                <a:solidFill>
                  <a:srgbClr val="C00000"/>
                </a:solidFill>
              </a:rPr>
              <a:t>Игровой компьютер</a:t>
            </a:r>
          </a:p>
          <a:p>
            <a:pPr marL="514350" indent="-514350" algn="just">
              <a:buAutoNum type="arabicPeriod"/>
            </a:pPr>
            <a:r>
              <a:rPr lang="ru-RU" sz="2000" dirty="0" smtClean="0">
                <a:solidFill>
                  <a:srgbClr val="C00000"/>
                </a:solidFill>
              </a:rPr>
              <a:t>Бюджетный компьютер</a:t>
            </a:r>
          </a:p>
          <a:p>
            <a:pPr marL="514350" indent="-514350" algn="just">
              <a:buAutoNum type="arabicPeriod"/>
            </a:pPr>
            <a:r>
              <a:rPr lang="ru-RU" sz="2000" dirty="0" smtClean="0">
                <a:solidFill>
                  <a:srgbClr val="C00000"/>
                </a:solidFill>
              </a:rPr>
              <a:t>Графический компьютер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4071942"/>
            <a:ext cx="885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dirty="0" smtClean="0">
                <a:solidFill>
                  <a:srgbClr val="C00000"/>
                </a:solidFill>
              </a:rPr>
              <a:t>2. Каждая пара учеников  пересаживается за соседние компьютеры.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4786322"/>
            <a:ext cx="885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dirty="0" smtClean="0">
                <a:solidFill>
                  <a:srgbClr val="C00000"/>
                </a:solidFill>
              </a:rPr>
              <a:t>3. В облаке 10 класса на </a:t>
            </a:r>
            <a:r>
              <a:rPr lang="en-US" sz="2000" dirty="0" smtClean="0">
                <a:solidFill>
                  <a:srgbClr val="C00000"/>
                </a:solidFill>
              </a:rPr>
              <a:t>Google-</a:t>
            </a:r>
            <a:r>
              <a:rPr lang="ru-RU" sz="2000" dirty="0" smtClean="0">
                <a:solidFill>
                  <a:srgbClr val="C00000"/>
                </a:solidFill>
              </a:rPr>
              <a:t>Диск  открыть файлы с домашним заданием  (например, </a:t>
            </a:r>
            <a:r>
              <a:rPr lang="ru-RU" sz="2000" dirty="0" smtClean="0">
                <a:solidFill>
                  <a:srgbClr val="C00000"/>
                </a:solidFill>
                <a:hlinkClick r:id="rId2"/>
              </a:rPr>
              <a:t>Домашнее задание</a:t>
            </a:r>
            <a:r>
              <a:rPr lang="ru-RU" sz="2000" dirty="0" smtClean="0">
                <a:solidFill>
                  <a:srgbClr val="C00000"/>
                </a:solidFill>
              </a:rPr>
              <a:t>)</a:t>
            </a:r>
            <a:r>
              <a:rPr lang="en-US" sz="2000" smtClean="0">
                <a:solidFill>
                  <a:srgbClr val="C00000"/>
                </a:solidFill>
              </a:rPr>
              <a:t>.</a:t>
            </a:r>
            <a:endParaRPr lang="ru-RU" sz="20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736"/>
            <a:ext cx="885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dirty="0" smtClean="0">
                <a:solidFill>
                  <a:srgbClr val="C00000"/>
                </a:solidFill>
              </a:rPr>
              <a:t>4. Для указанного типа компьютера создать конфигурацию, используя комплектующие из таблицы домашнего задания.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2143116"/>
            <a:ext cx="885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dirty="0" smtClean="0">
                <a:solidFill>
                  <a:srgbClr val="C00000"/>
                </a:solidFill>
              </a:rPr>
              <a:t>5. В </a:t>
            </a:r>
            <a:r>
              <a:rPr lang="en-US" sz="2000" dirty="0" smtClean="0">
                <a:solidFill>
                  <a:srgbClr val="C00000"/>
                </a:solidFill>
              </a:rPr>
              <a:t>Excel </a:t>
            </a:r>
            <a:r>
              <a:rPr lang="ru-RU" sz="2000" dirty="0" smtClean="0">
                <a:solidFill>
                  <a:srgbClr val="C00000"/>
                </a:solidFill>
              </a:rPr>
              <a:t>заполнить таблицу и сохранить ее в облаке своего класса на </a:t>
            </a:r>
            <a:r>
              <a:rPr lang="en-US" sz="2000" dirty="0" smtClean="0">
                <a:solidFill>
                  <a:srgbClr val="C00000"/>
                </a:solidFill>
              </a:rPr>
              <a:t>Google-</a:t>
            </a:r>
            <a:r>
              <a:rPr lang="ru-RU" sz="2000" dirty="0" smtClean="0">
                <a:solidFill>
                  <a:srgbClr val="C00000"/>
                </a:solidFill>
              </a:rPr>
              <a:t>Диске: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4" y="3027068"/>
          <a:ext cx="8784001" cy="3688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2975"/>
                <a:gridCol w="2244762"/>
                <a:gridCol w="2534117"/>
                <a:gridCol w="2642342"/>
                <a:gridCol w="999805"/>
              </a:tblGrid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Комплектующие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Модель, фото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Характеристики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Цена</a:t>
                      </a:r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Корпус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Блок питания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Материнская плата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Процессор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Оперативная память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Жесткий диск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Видеокарта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Звуковая карта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Кулер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24678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Итого: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214346" y="642918"/>
            <a:ext cx="9572692" cy="785818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defRPr/>
            </a:pPr>
            <a:r>
              <a:rPr lang="ru-RU" sz="4000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«Выбор конфигурации компьютера»</a:t>
            </a:r>
            <a: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практическая работа</a:t>
            </a:r>
            <a:b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000" b="1" spc="5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851275" y="1557338"/>
            <a:ext cx="1081088" cy="100806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857356" y="2857496"/>
            <a:ext cx="1223963" cy="10810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857884" y="2857496"/>
            <a:ext cx="1223963" cy="10810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357422" y="2857496"/>
            <a:ext cx="215900" cy="108108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6357950" y="2857496"/>
            <a:ext cx="215900" cy="108108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0" y="285728"/>
            <a:ext cx="9144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50" normalizeH="0" baseline="0" noProof="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Гимнастика для глаз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4" presetClass="path" presetSubtype="0" repeatCount="5000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61902 L 0.00399 -0.2202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-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" presetID="63" presetClass="path" presetSubtype="0" repeatCount="5000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37 0.1994 L 0.46076 0.199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000"/>
                            </p:stCondLst>
                            <p:childTnLst>
                              <p:par>
                                <p:cTn id="18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4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8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6600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600"/>
                            </p:stCondLst>
                            <p:childTnLst>
                              <p:par>
                                <p:cTn id="4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700"/>
                            </p:stCondLst>
                            <p:childTnLst>
                              <p:par>
                                <p:cTn id="4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0"/>
                            </p:stCondLst>
                            <p:childTnLst>
                              <p:par>
                                <p:cTn id="5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300"/>
                            </p:stCondLst>
                            <p:childTnLst>
                              <p:par>
                                <p:cTn id="5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600"/>
                            </p:stCondLst>
                            <p:childTnLst>
                              <p:par>
                                <p:cTn id="58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4000"/>
                            </p:stCondLst>
                            <p:childTnLst>
                              <p:par>
                                <p:cTn id="62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6000"/>
                            </p:stCondLst>
                            <p:childTnLst>
                              <p:par>
                                <p:cTn id="66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7000"/>
                            </p:stCondLst>
                            <p:childTnLst>
                              <p:par>
                                <p:cTn id="70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500"/>
                            </p:stCondLst>
                            <p:childTnLst>
                              <p:par>
                                <p:cTn id="74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8500"/>
                            </p:stCondLst>
                            <p:childTnLst>
                              <p:par>
                                <p:cTn id="78" presetID="35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7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981E-6 L -0.22327 0.0046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3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981E-6 L 0.21423 0.00462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6" grpId="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42844" y="428604"/>
            <a:ext cx="8858312" cy="785818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defRPr/>
            </a:pPr>
            <a:r>
              <a:rPr lang="ru-RU" sz="4000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«Выбор конфигурации компьютера» дополнительное задание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14282" y="642918"/>
            <a:ext cx="89297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50" normalizeH="0" baseline="0" noProof="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996851"/>
            <a:ext cx="85011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471488" algn="just"/>
            <a:r>
              <a:rPr lang="ru-RU" sz="2000" dirty="0" smtClean="0">
                <a:solidFill>
                  <a:srgbClr val="C00000"/>
                </a:solidFill>
              </a:rPr>
              <a:t> Определите комплектующие и их характеристики ученического ПК, за которым работаете.</a:t>
            </a:r>
          </a:p>
          <a:p>
            <a:pPr marL="514350" indent="471488" algn="just"/>
            <a:endParaRPr lang="ru-RU" sz="2000" dirty="0" smtClean="0">
              <a:solidFill>
                <a:srgbClr val="C00000"/>
              </a:solidFill>
            </a:endParaRPr>
          </a:p>
          <a:p>
            <a:pPr marL="514350" indent="471488" algn="just"/>
            <a:r>
              <a:rPr lang="ru-RU" sz="2000" dirty="0" smtClean="0">
                <a:solidFill>
                  <a:srgbClr val="C00000"/>
                </a:solidFill>
              </a:rPr>
              <a:t>В тетради заполните таблицу: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785786" y="4143380"/>
          <a:ext cx="7786742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3094"/>
                <a:gridCol w="2245496"/>
                <a:gridCol w="2534946"/>
                <a:gridCol w="2643206"/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Комплектующие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Модель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Характеристики</a:t>
                      </a:r>
                      <a:endParaRPr lang="ru-RU" dirty="0"/>
                    </a:p>
                  </a:txBody>
                  <a:tcPr/>
                </a:tc>
              </a:tr>
              <a:tr h="1783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3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8858312" cy="785818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defRPr/>
            </a:pPr>
            <a:r>
              <a:rPr lang="ru-RU" sz="4000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Критерии оценки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14282" y="642918"/>
            <a:ext cx="89297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50" normalizeH="0" baseline="0" noProof="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857496"/>
            <a:ext cx="85011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287338" algn="just">
              <a:buAutoNum type="arabicPeriod"/>
            </a:pPr>
            <a:r>
              <a:rPr lang="ru-RU" sz="2000" dirty="0" smtClean="0">
                <a:solidFill>
                  <a:srgbClr val="C00000"/>
                </a:solidFill>
              </a:rPr>
              <a:t>Количество комплектующих:</a:t>
            </a:r>
          </a:p>
          <a:p>
            <a:pPr marL="514350" indent="471488" algn="just"/>
            <a:r>
              <a:rPr lang="ru-RU" sz="2000" dirty="0" smtClean="0">
                <a:solidFill>
                  <a:srgbClr val="C00000"/>
                </a:solidFill>
              </a:rPr>
              <a:t>                     Офисный, Бюджетный: 6</a:t>
            </a:r>
          </a:p>
          <a:p>
            <a:pPr marL="514350" indent="471488" algn="just"/>
            <a:r>
              <a:rPr lang="ru-RU" sz="2000" dirty="0" smtClean="0">
                <a:solidFill>
                  <a:srgbClr val="C00000"/>
                </a:solidFill>
              </a:rPr>
              <a:t>                     Графический, Игровой:9</a:t>
            </a:r>
          </a:p>
          <a:p>
            <a:pPr marL="514350" indent="23813" algn="just"/>
            <a:r>
              <a:rPr lang="ru-RU" sz="2000" dirty="0" smtClean="0">
                <a:solidFill>
                  <a:srgbClr val="C00000"/>
                </a:solidFill>
              </a:rPr>
              <a:t>2. Объем оперативной памяти:</a:t>
            </a:r>
          </a:p>
          <a:p>
            <a:pPr marL="514350" indent="1906588" algn="just"/>
            <a:r>
              <a:rPr lang="ru-RU" sz="2000" dirty="0" smtClean="0">
                <a:solidFill>
                  <a:srgbClr val="C00000"/>
                </a:solidFill>
              </a:rPr>
              <a:t> Офисный, Бюджетный: </a:t>
            </a:r>
            <a:r>
              <a:rPr lang="en-US" sz="2000" dirty="0" smtClean="0">
                <a:solidFill>
                  <a:srgbClr val="C00000"/>
                </a:solidFill>
              </a:rPr>
              <a:t>&lt;1 </a:t>
            </a:r>
            <a:r>
              <a:rPr lang="ru-RU" sz="2000" dirty="0" smtClean="0">
                <a:solidFill>
                  <a:srgbClr val="C00000"/>
                </a:solidFill>
              </a:rPr>
              <a:t>ГБ</a:t>
            </a:r>
          </a:p>
          <a:p>
            <a:pPr marL="514350" indent="471488" algn="just"/>
            <a:r>
              <a:rPr lang="ru-RU" sz="2000" dirty="0" smtClean="0">
                <a:solidFill>
                  <a:srgbClr val="C00000"/>
                </a:solidFill>
              </a:rPr>
              <a:t>                     Графический, Игровой: </a:t>
            </a:r>
            <a:r>
              <a:rPr lang="en-US" sz="2000" dirty="0" smtClean="0">
                <a:solidFill>
                  <a:srgbClr val="C00000"/>
                </a:solidFill>
              </a:rPr>
              <a:t>&gt;4 </a:t>
            </a:r>
            <a:r>
              <a:rPr lang="ru-RU" sz="2000" dirty="0" smtClean="0">
                <a:solidFill>
                  <a:srgbClr val="C00000"/>
                </a:solidFill>
              </a:rPr>
              <a:t>ГБ</a:t>
            </a:r>
          </a:p>
          <a:p>
            <a:pPr marL="514350" indent="23813" algn="just"/>
            <a:r>
              <a:rPr lang="ru-RU" sz="2000" dirty="0" smtClean="0">
                <a:solidFill>
                  <a:srgbClr val="C00000"/>
                </a:solidFill>
              </a:rPr>
              <a:t>3. Объем жесткого диска:</a:t>
            </a:r>
          </a:p>
          <a:p>
            <a:pPr marL="514350" indent="1906588" algn="just"/>
            <a:r>
              <a:rPr lang="ru-RU" sz="2000" dirty="0" smtClean="0">
                <a:solidFill>
                  <a:srgbClr val="C00000"/>
                </a:solidFill>
              </a:rPr>
              <a:t> Офисный, Бюджетный: </a:t>
            </a:r>
            <a:r>
              <a:rPr lang="en-US" sz="2000" dirty="0" smtClean="0">
                <a:solidFill>
                  <a:srgbClr val="C00000"/>
                </a:solidFill>
              </a:rPr>
              <a:t>&lt;</a:t>
            </a:r>
            <a:r>
              <a:rPr lang="ru-RU" sz="2000" dirty="0" smtClean="0">
                <a:solidFill>
                  <a:srgbClr val="C00000"/>
                </a:solidFill>
              </a:rPr>
              <a:t>300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ГБ</a:t>
            </a:r>
          </a:p>
          <a:p>
            <a:pPr marL="514350" indent="471488" algn="just"/>
            <a:r>
              <a:rPr lang="ru-RU" sz="2000" dirty="0" smtClean="0">
                <a:solidFill>
                  <a:srgbClr val="C00000"/>
                </a:solidFill>
              </a:rPr>
              <a:t>                     Графический, Игровой: </a:t>
            </a:r>
            <a:r>
              <a:rPr lang="en-US" sz="2000" dirty="0" smtClean="0">
                <a:solidFill>
                  <a:srgbClr val="C00000"/>
                </a:solidFill>
              </a:rPr>
              <a:t>&gt;</a:t>
            </a:r>
            <a:r>
              <a:rPr lang="ru-RU" sz="2000" dirty="0" smtClean="0">
                <a:solidFill>
                  <a:srgbClr val="C00000"/>
                </a:solidFill>
              </a:rPr>
              <a:t>1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ТБ</a:t>
            </a:r>
          </a:p>
          <a:p>
            <a:pPr marL="514350" indent="20638" algn="just"/>
            <a:r>
              <a:rPr lang="ru-RU" sz="2000" dirty="0" smtClean="0">
                <a:solidFill>
                  <a:srgbClr val="C00000"/>
                </a:solidFill>
              </a:rPr>
              <a:t>4. Цена</a:t>
            </a:r>
          </a:p>
          <a:p>
            <a:pPr marL="514350" indent="471488" algn="just"/>
            <a:endParaRPr lang="ru-RU" sz="2000" dirty="0" smtClean="0">
              <a:solidFill>
                <a:srgbClr val="C00000"/>
              </a:solidFill>
            </a:endParaRPr>
          </a:p>
          <a:p>
            <a:pPr marL="514350" indent="471488" algn="just"/>
            <a:endParaRPr lang="ru-RU" sz="2000" dirty="0" smtClean="0">
              <a:solidFill>
                <a:srgbClr val="C00000"/>
              </a:solidFill>
            </a:endParaRPr>
          </a:p>
          <a:p>
            <a:pPr marL="514350" indent="23813" algn="just"/>
            <a:endParaRPr lang="ru-RU" sz="2000" dirty="0" smtClean="0">
              <a:solidFill>
                <a:srgbClr val="C00000"/>
              </a:solidFill>
            </a:endParaRPr>
          </a:p>
          <a:p>
            <a:pPr marL="514350" indent="23813" algn="just"/>
            <a:endParaRPr lang="ru-RU" sz="2000" dirty="0" smtClean="0">
              <a:solidFill>
                <a:srgbClr val="C00000"/>
              </a:solidFill>
            </a:endParaRPr>
          </a:p>
        </p:txBody>
      </p:sp>
      <p:pic>
        <p:nvPicPr>
          <p:cNvPr id="5" name="Рисунок 4" descr="ст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471222">
            <a:off x="-1039469" y="-236880"/>
            <a:ext cx="4292093" cy="2682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14282" y="642918"/>
            <a:ext cx="89297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50" normalizeH="0" baseline="0" noProof="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6"/>
          <p:cNvSpPr txBox="1">
            <a:spLocks/>
          </p:cNvSpPr>
          <p:nvPr/>
        </p:nvSpPr>
        <p:spPr>
          <a:xfrm>
            <a:off x="785786" y="0"/>
            <a:ext cx="8143932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Продолжите предложения</a:t>
            </a:r>
            <a:endParaRPr kumimoji="0" lang="ru-RU" sz="4000" b="1" i="0" u="none" strike="noStrike" kern="1200" cap="none" spc="50" normalizeH="0" baseline="0" noProof="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1357290" y="1643050"/>
            <a:ext cx="6858048" cy="4525963"/>
          </a:xfrm>
        </p:spPr>
        <p:txBody>
          <a:bodyPr/>
          <a:lstStyle/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Я узнал…</a:t>
            </a:r>
          </a:p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Я научился…</a:t>
            </a:r>
          </a:p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Мне понравилось… </a:t>
            </a:r>
          </a:p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Я бы добавил в урок …</a:t>
            </a:r>
          </a:p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Материал урока мне был …</a:t>
            </a:r>
          </a:p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Новые знания мне пригодятся…</a:t>
            </a:r>
          </a:p>
          <a:p>
            <a:pPr marL="514350" indent="-51435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Я бы хотел изменить в  это уроке …</a:t>
            </a:r>
          </a:p>
          <a:p>
            <a:pPr marL="514350" indent="-514350" algn="just">
              <a:buNone/>
            </a:pPr>
            <a:endParaRPr lang="ru-RU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858312" cy="785818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defRPr/>
            </a:pPr>
            <a:r>
              <a:rPr lang="ru-RU" sz="4000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Домашнее задание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14282" y="642918"/>
            <a:ext cx="89297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50" normalizeH="0" baseline="0" noProof="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86058"/>
            <a:ext cx="850112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 marL="1165225" indent="-1165225" fontAlgn="t"/>
            <a:r>
              <a:rPr lang="ru-RU" dirty="0" smtClean="0">
                <a:solidFill>
                  <a:srgbClr val="C00000"/>
                </a:solidFill>
              </a:rPr>
              <a:t>1 уровень:  создать  в </a:t>
            </a:r>
            <a:r>
              <a:rPr lang="en-US" dirty="0" smtClean="0">
                <a:solidFill>
                  <a:srgbClr val="C00000"/>
                </a:solidFill>
              </a:rPr>
              <a:t>Publisher </a:t>
            </a:r>
            <a:r>
              <a:rPr lang="ru-RU" dirty="0" smtClean="0">
                <a:solidFill>
                  <a:srgbClr val="C00000"/>
                </a:solidFill>
              </a:rPr>
              <a:t>рекламный буклет для конфигурации ПК, созданного на уроке  и поместить его </a:t>
            </a:r>
            <a:r>
              <a:rPr lang="ru-RU" dirty="0" err="1" smtClean="0">
                <a:solidFill>
                  <a:srgbClr val="C00000"/>
                </a:solidFill>
              </a:rPr>
              <a:t>нв</a:t>
            </a:r>
            <a:r>
              <a:rPr lang="ru-RU" dirty="0" smtClean="0">
                <a:solidFill>
                  <a:srgbClr val="C00000"/>
                </a:solidFill>
              </a:rPr>
              <a:t> облаке своего класса на  </a:t>
            </a:r>
            <a:r>
              <a:rPr lang="en-US" dirty="0" smtClean="0">
                <a:solidFill>
                  <a:srgbClr val="C00000"/>
                </a:solidFill>
              </a:rPr>
              <a:t>Google-</a:t>
            </a:r>
            <a:r>
              <a:rPr lang="ru-RU" dirty="0" smtClean="0">
                <a:solidFill>
                  <a:srgbClr val="C00000"/>
                </a:solidFill>
              </a:rPr>
              <a:t>Диске</a:t>
            </a:r>
          </a:p>
          <a:p>
            <a:pPr fontAlgn="t"/>
            <a:endParaRPr lang="ru-RU" dirty="0" smtClean="0">
              <a:solidFill>
                <a:srgbClr val="C00000"/>
              </a:solidFill>
            </a:endParaRPr>
          </a:p>
          <a:p>
            <a:pPr marL="1165225" indent="-1165225" fontAlgn="t"/>
            <a:r>
              <a:rPr lang="ru-RU" dirty="0" smtClean="0">
                <a:solidFill>
                  <a:srgbClr val="C00000"/>
                </a:solidFill>
              </a:rPr>
              <a:t>2 уровень: создать  презентацию «Конфигурация компьютера моей мечты»  в </a:t>
            </a:r>
            <a:r>
              <a:rPr lang="en-US" dirty="0" smtClean="0">
                <a:solidFill>
                  <a:srgbClr val="C00000"/>
                </a:solidFill>
              </a:rPr>
              <a:t>PowerPoint</a:t>
            </a:r>
            <a:endParaRPr lang="ru-RU" dirty="0" smtClean="0">
              <a:solidFill>
                <a:srgbClr val="C00000"/>
              </a:solidFill>
            </a:endParaRPr>
          </a:p>
          <a:p>
            <a:pPr marL="514350" indent="471488" algn="just"/>
            <a:endParaRPr lang="ru-RU" sz="2000" dirty="0" smtClean="0">
              <a:solidFill>
                <a:srgbClr val="C00000"/>
              </a:solidFill>
            </a:endParaRPr>
          </a:p>
          <a:p>
            <a:pPr marL="514350" indent="23813" algn="just"/>
            <a:endParaRPr lang="ru-RU" sz="2000" dirty="0" smtClean="0">
              <a:solidFill>
                <a:srgbClr val="C00000"/>
              </a:solidFill>
            </a:endParaRPr>
          </a:p>
          <a:p>
            <a:pPr marL="514350" indent="23813" algn="just"/>
            <a:endParaRPr lang="ru-RU" sz="2000" dirty="0" smtClean="0">
              <a:solidFill>
                <a:srgbClr val="C00000"/>
              </a:solidFill>
            </a:endParaRPr>
          </a:p>
        </p:txBody>
      </p:sp>
      <p:pic>
        <p:nvPicPr>
          <p:cNvPr id="5" name="Рисунок 4" descr="ст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262335">
            <a:off x="129229" y="157434"/>
            <a:ext cx="2018639" cy="2209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320</Words>
  <Application>Microsoft Office PowerPoint</Application>
  <PresentationFormat>Экран (4:3)</PresentationFormat>
  <Paragraphs>89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Классификация ПК по назначению</vt:lpstr>
      <vt:lpstr>Определите тему  и цель урока</vt:lpstr>
      <vt:lpstr>«Выбор конфигурации компьютера» практическая работа </vt:lpstr>
      <vt:lpstr>«Выбор конфигурации компьютера» практическая работа </vt:lpstr>
      <vt:lpstr>Презентация PowerPoint</vt:lpstr>
      <vt:lpstr>«Выбор конфигурации компьютера» дополнительное задание</vt:lpstr>
      <vt:lpstr>Критерии оценки</vt:lpstr>
      <vt:lpstr>Презентация PowerPoint</vt:lpstr>
      <vt:lpstr>Домашнее задание</vt:lpstr>
    </vt:vector>
  </TitlesOfParts>
  <Company>Лицей № 384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Конфигурации компьютера</dc:title>
  <dc:creator>Марина</dc:creator>
  <cp:lastModifiedBy>User</cp:lastModifiedBy>
  <cp:revision>90</cp:revision>
  <dcterms:created xsi:type="dcterms:W3CDTF">2015-04-24T10:34:28Z</dcterms:created>
  <dcterms:modified xsi:type="dcterms:W3CDTF">2016-10-15T09:27:21Z</dcterms:modified>
</cp:coreProperties>
</file>